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79" r:id="rId3"/>
    <p:sldId id="271" r:id="rId4"/>
    <p:sldId id="269" r:id="rId5"/>
    <p:sldId id="276" r:id="rId6"/>
    <p:sldId id="264" r:id="rId7"/>
    <p:sldId id="263" r:id="rId8"/>
    <p:sldId id="259" r:id="rId9"/>
    <p:sldId id="266" r:id="rId10"/>
    <p:sldId id="260" r:id="rId11"/>
    <p:sldId id="272" r:id="rId12"/>
    <p:sldId id="267" r:id="rId13"/>
    <p:sldId id="268" r:id="rId14"/>
    <p:sldId id="261" r:id="rId15"/>
    <p:sldId id="262" r:id="rId16"/>
    <p:sldId id="287" r:id="rId17"/>
    <p:sldId id="280" r:id="rId18"/>
    <p:sldId id="281" r:id="rId19"/>
    <p:sldId id="282" r:id="rId20"/>
    <p:sldId id="283" r:id="rId21"/>
    <p:sldId id="284" r:id="rId22"/>
    <p:sldId id="285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4150"/>
    <a:srgbClr val="B3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مستطيل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مستطيل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مستطيل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مستطيل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مثلث متساوي الساقين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ثلث قائم الزاوية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grpSp>
        <p:nvGrpSpPr>
          <p:cNvPr id="2" name="مجموعة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شكل حر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r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شكل حر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r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شكل حر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rtl="1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رابط مستقيم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BF06441-1543-4B5F-AF37-3478EDC01736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023F97E-7090-45F2-B871-BE798930A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1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black"/>
                </a:solidFill>
              </a:rPr>
              <a:pPr/>
              <a:t>10/6/2024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020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white"/>
                </a:solidFill>
              </a:rPr>
              <a:pPr/>
              <a:t>10/6/2024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شارة رتبة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ارة رتبة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93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white"/>
                </a:solidFill>
              </a:rPr>
              <a:pPr/>
              <a:t>10/6/2024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5683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black"/>
                </a:solidFill>
              </a:rPr>
              <a:pPr/>
              <a:t>10/6/2024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04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white"/>
                </a:solidFill>
              </a:rPr>
              <a:pPr/>
              <a:t>10/6/2024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وان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4128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black"/>
                </a:solidFill>
              </a:rPr>
              <a:pPr/>
              <a:t>10/6/2024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65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black"/>
                </a:solidFill>
              </a:rPr>
              <a:pPr/>
              <a:t>10/6/2024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F06441-1543-4B5F-AF37-3478EDC01736}" type="datetimeFigureOut">
              <a:rPr lang="en-US" smtClean="0">
                <a:solidFill>
                  <a:prstClr val="white"/>
                </a:solidFill>
              </a:rPr>
              <a:pPr/>
              <a:t>10/6/2024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023F97E-7090-45F2-B871-BE798930AB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شكل حر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ثلث قائم الزاوية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شارة رتبة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شارة رتبة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18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black"/>
                </a:solidFill>
              </a:rPr>
              <a:pPr/>
              <a:t>10/6/2024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88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441-1543-4B5F-AF37-3478EDC01736}" type="datetimeFigureOut">
              <a:rPr lang="en-US" smtClean="0">
                <a:solidFill>
                  <a:prstClr val="black"/>
                </a:solidFill>
              </a:rPr>
              <a:pPr/>
              <a:t>10/6/2024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F97E-7090-45F2-B871-BE798930AB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8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مثلث متساوي الساقين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مثلث متساوي الساقين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مثلث متساوي الساقين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عنصر نائب للمحتوى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ar-SA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مثلث متساوي الساقين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BF10508-8417-4BF6-A90A-EDBD841AD697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CAA50D3-2BA8-40CF-82C9-91DE81DDB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رابط مستقيم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رابط مستقيم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مثلث متساوي الساقين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حر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حر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مثلث قائم الزاوية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رابط مستقيم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rtl="1"/>
            <a:fld id="{4BF06441-1543-4B5F-AF37-3478EDC01736}" type="datetimeFigureOut">
              <a:rPr lang="en-US" smtClean="0">
                <a:solidFill>
                  <a:prstClr val="black"/>
                </a:solidFill>
              </a:rPr>
              <a:pPr rtl="1"/>
              <a:t>10/6/2024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rtl="1"/>
            <a:fld id="{E023F97E-7090-45F2-B871-BE798930AB65}" type="slidenum">
              <a:rPr lang="en-US" smtClean="0">
                <a:solidFill>
                  <a:prstClr val="black"/>
                </a:solidFill>
              </a:rPr>
              <a:pPr rtl="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9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05168" y="1935237"/>
            <a:ext cx="8636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0200" y="533401"/>
            <a:ext cx="54864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IQ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poultry diseases 1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fourth stage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4523167" y="3625152"/>
            <a:ext cx="36302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Dr.Harith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Abdulla 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and Poultry Disease</a:t>
            </a: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veterinary medicine</a:t>
            </a:r>
            <a:b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Image result for university of basrah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4" y="533401"/>
            <a:ext cx="1221248" cy="120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64DB9F-59BB-47A5-8080-662EED16E9E1}"/>
              </a:ext>
            </a:extLst>
          </p:cNvPr>
          <p:cNvSpPr/>
          <p:nvPr/>
        </p:nvSpPr>
        <p:spPr>
          <a:xfrm>
            <a:off x="3450236" y="2184817"/>
            <a:ext cx="5693763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one –  lecture 2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E</a:t>
            </a:r>
            <a:r>
              <a:rPr lang="af-ZA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Vitamin D,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Deficiency: Signs , Lesions,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Diagnosis. Differential Diagnosis, Treatment.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240524-FD1C-4D7A-81C5-EC549C440BAE}"/>
              </a:ext>
            </a:extLst>
          </p:cNvPr>
          <p:cNvGrpSpPr/>
          <p:nvPr/>
        </p:nvGrpSpPr>
        <p:grpSpPr>
          <a:xfrm>
            <a:off x="139147" y="5661289"/>
            <a:ext cx="8725454" cy="507831"/>
            <a:chOff x="185529" y="6405382"/>
            <a:chExt cx="11633938" cy="67710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A06214-1B13-4837-BBC6-F80A38D6FFEB}"/>
                </a:ext>
              </a:extLst>
            </p:cNvPr>
            <p:cNvCxnSpPr/>
            <p:nvPr/>
          </p:nvCxnSpPr>
          <p:spPr>
            <a:xfrm flipH="1">
              <a:off x="304800" y="6412317"/>
              <a:ext cx="1151466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FDE99E-14D5-4903-9CE7-4F43A9CB7AB8}"/>
                </a:ext>
              </a:extLst>
            </p:cNvPr>
            <p:cNvSpPr/>
            <p:nvPr/>
          </p:nvSpPr>
          <p:spPr>
            <a:xfrm>
              <a:off x="185529" y="6405382"/>
              <a:ext cx="7908472" cy="677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3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</a:t>
              </a:r>
              <a:r>
                <a:rPr lang="en-GB" sz="135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Basrah</a:t>
              </a:r>
              <a:r>
                <a:rPr lang="en-GB" sz="13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College of veterinary medicine-</a:t>
              </a:r>
              <a:br>
                <a:rPr lang="en-GB" sz="13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3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Department of Pathology and Poultry Disease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0891D-ED79-4931-92F3-C208C57F6CAD}"/>
              </a:ext>
            </a:extLst>
          </p:cNvPr>
          <p:cNvSpPr/>
          <p:nvPr/>
        </p:nvSpPr>
        <p:spPr>
          <a:xfrm>
            <a:off x="7225748" y="1032390"/>
            <a:ext cx="167718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ar-IQ" sz="2700" b="1" dirty="0">
                <a:solidFill>
                  <a:prstClr val="black"/>
                </a:solidFill>
              </a:rPr>
              <a:t> شعار الكلية</a:t>
            </a:r>
            <a:endParaRPr lang="en-US" sz="27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449" y="309384"/>
            <a:ext cx="1371719" cy="1341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0B8F3-8C3B-8A75-BE31-DD0FD39CF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04" y="2047833"/>
            <a:ext cx="2350996" cy="29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9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C-</a:t>
            </a:r>
            <a:r>
              <a:rPr lang="en-US" sz="3200" i="1" dirty="0"/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Nutritional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Myopathy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(Muscular Dystrophy) </a:t>
            </a:r>
            <a:b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When vitamin E deficiency is accompanied by a sulfur amino acid deficiency, chicks show signs of nutritional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myopathy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Light colored streaks of muscle fibers in the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breast.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Histological examination: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1-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Edema.         </a:t>
            </a: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Hyaline degeneration.</a:t>
            </a:r>
            <a:endParaRPr lang="en-US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/>
              <a:t>Exudative Diathesis: Greenish fluid under the skin</a:t>
            </a:r>
            <a:endParaRPr lang="ar-IQ" sz="2800" dirty="0"/>
          </a:p>
        </p:txBody>
      </p:sp>
      <p:pic>
        <p:nvPicPr>
          <p:cNvPr id="5122" name="Picture 2" descr="C:\Users\DELL\Desktop\pictures\exudative diathesis. vit E def. cyanotic sk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40000"/>
          </a:blip>
          <a:stretch>
            <a:fillRect/>
          </a:stretch>
        </p:blipFill>
        <p:spPr bwMode="auto">
          <a:xfrm>
            <a:off x="1447800" y="1600200"/>
            <a:ext cx="7346950" cy="4889937"/>
          </a:xfrm>
          <a:prstGeom prst="rect">
            <a:avLst/>
          </a:prstGeom>
          <a:noFill/>
        </p:spPr>
      </p:pic>
      <p:cxnSp>
        <p:nvCxnSpPr>
          <p:cNvPr id="6" name="رابط كسهم مستقيم 5"/>
          <p:cNvCxnSpPr/>
          <p:nvPr/>
        </p:nvCxnSpPr>
        <p:spPr>
          <a:xfrm flipV="1">
            <a:off x="4800600" y="2667000"/>
            <a:ext cx="914400" cy="609600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7086600" y="24384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pictures\muscular dystrophy vit E def 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6629400" cy="4972050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>
            <a:off x="457200" y="609600"/>
            <a:ext cx="4876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Muscular dystrophy.</a:t>
            </a:r>
            <a:endParaRPr lang="ar-IQ" sz="2800" b="1" dirty="0"/>
          </a:p>
        </p:txBody>
      </p:sp>
      <p:cxnSp>
        <p:nvCxnSpPr>
          <p:cNvPr id="7" name="رابط كسهم مستقيم 6"/>
          <p:cNvCxnSpPr/>
          <p:nvPr/>
        </p:nvCxnSpPr>
        <p:spPr>
          <a:xfrm rot="16200000" flipH="1">
            <a:off x="4876800" y="1676400"/>
            <a:ext cx="990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1524000" y="3352800"/>
            <a:ext cx="1219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 of vitamin E deficiency:</a:t>
            </a:r>
          </a:p>
        </p:txBody>
      </p:sp>
      <p:sp>
        <p:nvSpPr>
          <p:cNvPr id="2" name="عنصر نائب للمحتوى 1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8839200" cy="47118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Exudative diathesis and muscular dystrophy ,</a:t>
            </a:r>
          </a:p>
          <a:p>
            <a:pPr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if not too advanced , are treated by administration of vitamin E.</a:t>
            </a:r>
          </a:p>
          <a:p>
            <a:pPr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Encephalomalacia may or may not respond to</a:t>
            </a:r>
          </a:p>
          <a:p>
            <a:pPr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treatment.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عنصر نائب للمحتوى 5"/>
          <p:cNvGraphicFramePr>
            <a:graphicFrameLocks noGrp="1"/>
          </p:cNvGraphicFramePr>
          <p:nvPr>
            <p:ph sz="quarter" idx="1"/>
          </p:nvPr>
        </p:nvGraphicFramePr>
        <p:xfrm>
          <a:off x="304800" y="457200"/>
          <a:ext cx="8382000" cy="533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5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Vitamin E</a:t>
                      </a:r>
                      <a:r>
                        <a:rPr lang="en-US" baseline="0" dirty="0"/>
                        <a:t> Deficiency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Avian Encephalomyelitis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Newcastle </a:t>
                      </a:r>
                      <a:r>
                        <a:rPr lang="en-US" baseline="0" dirty="0"/>
                        <a:t> Disease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b="1" dirty="0"/>
                        <a:t>Head Tremor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+ </a:t>
                      </a:r>
                    </a:p>
                    <a:p>
                      <a:r>
                        <a:rPr lang="en-US" b="1"/>
                        <a:t>      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+</a:t>
                      </a:r>
                    </a:p>
                    <a:p>
                      <a:r>
                        <a:rPr lang="en-US" b="1" dirty="0"/>
                        <a:t>     </a:t>
                      </a:r>
                      <a:r>
                        <a:rPr lang="en-US" b="1" baseline="0" dirty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b="1" dirty="0"/>
                        <a:t>Respiratory signs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b="1" dirty="0"/>
                        <a:t>Swollen brain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</a:t>
                      </a:r>
                      <a:r>
                        <a:rPr lang="en-US" b="1" baseline="0" dirty="0"/>
                        <a:t> _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</a:t>
                      </a:r>
                      <a:r>
                        <a:rPr lang="en-US" b="1" baseline="0" dirty="0"/>
                        <a:t> _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b="1" dirty="0"/>
                        <a:t>Air</a:t>
                      </a:r>
                      <a:r>
                        <a:rPr lang="en-US" b="1" baseline="0" dirty="0"/>
                        <a:t> sac infection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40921-WA0003">
            <a:hlinkClick r:id="" action="ppaction://media"/>
            <a:extLst>
              <a:ext uri="{FF2B5EF4-FFF2-40B4-BE49-F238E27FC236}">
                <a16:creationId xmlns:a16="http://schemas.microsoft.com/office/drawing/2014/main" id="{CCFCD803-EA9F-3142-9E6C-2C5BFDDBEA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228600"/>
            <a:ext cx="80518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2533-CDCD-B033-8A65-2B8020C6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F79B2-AB0A-7B38-5CB9-40CB4A39C48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856CF-A944-1E16-2367-5289E520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299"/>
            <a:ext cx="8534400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7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C976F2-55D4-C4E4-2D8A-9731FC77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171451"/>
            <a:ext cx="8407401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10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B26D29-FAC6-E762-06F9-8B7F8EF6B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599"/>
            <a:ext cx="8610600" cy="64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5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3F24E-CC40-24F3-8C16-2A4147134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171451"/>
            <a:ext cx="8712201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Vitamin 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65760" lvl="8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Is a powerful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antioxidant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and important for normal neurological functions. Deficiency leads to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encephalomalacia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/crazy chick disease,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exudative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diathesis in young birds, muscular dystrophy seen more frequently in older and mature birds</a:t>
            </a:r>
          </a:p>
          <a:p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551E9-7EBA-928B-628A-32296B42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114301"/>
            <a:ext cx="8585201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AC6402-3A07-7038-FE47-B59A364BD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9" y="285824"/>
            <a:ext cx="8381802" cy="628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2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C3E90A-76CC-4FB1-CC5D-0E8C5ADD5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28599"/>
            <a:ext cx="83312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6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Vitamin E Deficiency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4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Symptoms:</a:t>
            </a:r>
          </a:p>
          <a:p>
            <a:pPr>
              <a:buNone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1-In Adult ( Mature ) 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a-Early embryo mortality.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b-Testicular degeneration in males.</a:t>
            </a:r>
          </a:p>
          <a:p>
            <a:pPr>
              <a:buNone/>
            </a:pP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2- In Chicks ( Young ) 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There are 3 disease conditions can be seen in 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chicks due to vitamin E deficiency .</a:t>
            </a: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sz="quarter" idx="1"/>
          </p:nvPr>
        </p:nvSpPr>
        <p:spPr>
          <a:xfrm>
            <a:off x="228600" y="228600"/>
            <a:ext cx="8763000" cy="6400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a-</a:t>
            </a:r>
            <a:r>
              <a:rPr lang="en-US" sz="32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Encephalomalacia</a:t>
            </a:r>
            <a:r>
              <a:rPr lang="en-US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(Crazy  Chick  Disease)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Encephalomalacia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is a nervous syndrome characterized by </a:t>
            </a:r>
          </a:p>
          <a:p>
            <a:r>
              <a:rPr lang="en-US" sz="3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Ataxia, backward or downward retraction of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the head, sometimes with lateral twisting .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Increasing incoordination, rapid contraction 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and relaxation of the legs and finally complete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prostration and death.</a:t>
            </a:r>
          </a:p>
          <a:p>
            <a:r>
              <a:rPr lang="en-US" sz="3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 deficiency usually manifests itself between day 15 and 30 of the chick’s life.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99032722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pictures\vit E def 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52600"/>
            <a:ext cx="6248400" cy="4686300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>
            <a:off x="381000" y="381000"/>
            <a:ext cx="55949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err="1"/>
              <a:t>Downword</a:t>
            </a:r>
            <a:r>
              <a:rPr lang="en-US" sz="2400" b="1" dirty="0"/>
              <a:t> retraction of the head </a:t>
            </a:r>
            <a:endParaRPr lang="ar-IQ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457200" y="457200"/>
            <a:ext cx="3657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Complete prostration.</a:t>
            </a:r>
            <a:endParaRPr lang="ar-IQ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7156" y="1374130"/>
            <a:ext cx="6169687" cy="462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sz="quarter" idx="1"/>
          </p:nvPr>
        </p:nvSpPr>
        <p:spPr>
          <a:xfrm>
            <a:off x="304800" y="457200"/>
            <a:ext cx="8686800" cy="5550091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Post-mortem lesions 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Soft and swollen brain.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Minute hemorrhages on the surface of the brain.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Greenish-yellow necrotic areas.</a:t>
            </a: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Microscopically 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Edema.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Capillary hemorrhages.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Thrombosis.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Necrosis.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Desktop\pictures\vit E def 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1200" y="2239646"/>
            <a:ext cx="6185785" cy="4200483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>
            <a:off x="304800" y="381000"/>
            <a:ext cx="5029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  hemorrhages on the surface of the brain</a:t>
            </a:r>
            <a:endParaRPr lang="ar-IQ" sz="2000" b="1" dirty="0"/>
          </a:p>
        </p:txBody>
      </p:sp>
      <p:cxnSp>
        <p:nvCxnSpPr>
          <p:cNvPr id="9" name="رابط كسهم مستقيم 8"/>
          <p:cNvCxnSpPr/>
          <p:nvPr/>
        </p:nvCxnSpPr>
        <p:spPr>
          <a:xfrm rot="5400000">
            <a:off x="4000500" y="4492334"/>
            <a:ext cx="1066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6200000" flipH="1">
            <a:off x="5867400" y="3844634"/>
            <a:ext cx="11430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sz="quarter" idx="1"/>
          </p:nvPr>
        </p:nvSpPr>
        <p:spPr>
          <a:xfrm>
            <a:off x="228600" y="228600"/>
            <a:ext cx="8686800" cy="6324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b- </a:t>
            </a:r>
            <a:r>
              <a:rPr lang="en-US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Exudative Diathesis 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Edema of the subcutaneous tissue associated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with abnormal permeability of the capillary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walls, produces greenish blue and viscous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fluid under the skin of the abdomen ( due to 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specific gravity ).</a:t>
            </a:r>
          </a:p>
          <a:p>
            <a:pPr>
              <a:buNone/>
            </a:pPr>
            <a:r>
              <a:rPr lang="en-US" sz="3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Anemia.</a:t>
            </a:r>
          </a:p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3- In severe cases, chicks stand with their legs far apart as a result of accumulation of fluid under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theventral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skin.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</a:t>
            </a:r>
            <a:endParaRPr lang="en-US" dirty="0">
              <a:solidFill>
                <a:srgbClr val="C00000"/>
              </a:solidFill>
            </a:endParaRPr>
          </a:p>
          <a:p>
            <a:pPr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أصل">
  <a:themeElements>
    <a:clrScheme name="أصل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أصل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صل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ملتقى">
  <a:themeElements>
    <a:clrScheme name="ملتقى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ملتقى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ملتقى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467</Words>
  <Application>Microsoft Office PowerPoint</Application>
  <PresentationFormat>On-screen Show (4:3)</PresentationFormat>
  <Paragraphs>91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Bookman Old Style</vt:lpstr>
      <vt:lpstr>Gill Sans MT</vt:lpstr>
      <vt:lpstr>Lucida Sans Unicode</vt:lpstr>
      <vt:lpstr>Times New Roman</vt:lpstr>
      <vt:lpstr>Verdana</vt:lpstr>
      <vt:lpstr>Wingdings</vt:lpstr>
      <vt:lpstr>Wingdings 2</vt:lpstr>
      <vt:lpstr>Wingdings 3</vt:lpstr>
      <vt:lpstr>أصل</vt:lpstr>
      <vt:lpstr>ملتقى</vt:lpstr>
      <vt:lpstr>PowerPoint Presentation</vt:lpstr>
      <vt:lpstr>Vitamin E</vt:lpstr>
      <vt:lpstr>Vitamin E Deficiency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C- Nutritional Myopathy (Muscular Dystrophy)  </vt:lpstr>
      <vt:lpstr>Exudative Diathesis: Greenish fluid under the skin</vt:lpstr>
      <vt:lpstr>PowerPoint Presentation</vt:lpstr>
      <vt:lpstr>Treatment of vitamin E deficiency: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 E Deficiency</dc:title>
  <dc:creator>fujitsu</dc:creator>
  <cp:lastModifiedBy>2025</cp:lastModifiedBy>
  <cp:revision>36</cp:revision>
  <dcterms:created xsi:type="dcterms:W3CDTF">2013-06-29T13:01:12Z</dcterms:created>
  <dcterms:modified xsi:type="dcterms:W3CDTF">2024-10-06T07:24:32Z</dcterms:modified>
</cp:coreProperties>
</file>